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906000" cy="6858000" type="A4"/>
  <p:notesSz cx="7099300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276" y="-102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1294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>
              <a:defRPr sz="1300"/>
            </a:lvl1pPr>
          </a:lstStyle>
          <a:p>
            <a:fld id="{54899462-6249-4CA5-B2C9-DBECEACABED8}" type="datetimeFigureOut">
              <a:rPr kumimoji="1" lang="ja-JP" altLang="en-US" smtClean="0"/>
              <a:t>2011/5/6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779463" y="768350"/>
            <a:ext cx="5540375" cy="3836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48" tIns="49524" rIns="99048" bIns="49524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930" y="4861441"/>
            <a:ext cx="5679440" cy="4605576"/>
          </a:xfrm>
          <a:prstGeom prst="rect">
            <a:avLst/>
          </a:prstGeom>
        </p:spPr>
        <p:txBody>
          <a:bodyPr vert="horz" lIns="99048" tIns="49524" rIns="99048" bIns="49524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1294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>
              <a:defRPr sz="1300"/>
            </a:lvl1pPr>
          </a:lstStyle>
          <a:p>
            <a:fld id="{EEF3B47B-25DB-4266-A5C6-4A428DA907F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46752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271727" y="3573464"/>
            <a:ext cx="9362546" cy="71437"/>
          </a:xfrm>
          <a:prstGeom prst="rect">
            <a:avLst/>
          </a:prstGeom>
          <a:solidFill>
            <a:srgbClr val="6DCB6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507340" y="3429001"/>
            <a:ext cx="1480740" cy="144463"/>
          </a:xfrm>
          <a:prstGeom prst="rect">
            <a:avLst/>
          </a:prstGeom>
          <a:solidFill>
            <a:srgbClr val="99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8970433" y="6453189"/>
            <a:ext cx="935567" cy="71437"/>
          </a:xfrm>
          <a:prstGeom prst="rect">
            <a:avLst/>
          </a:prstGeom>
          <a:solidFill>
            <a:srgbClr val="CCFFC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ja-JP" altLang="en-US" noProof="0" smtClean="0"/>
              <a:t>マスター タイトルの書式設定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en-US" noProof="0" smtClean="0"/>
              <a:t>マスター サブタイトルの書式設定</a:t>
            </a:r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3081" name="Rectangle 9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3082" name="Rectangle 10"/>
          <p:cNvSpPr>
            <a:spLocks noChangeArrowheads="1"/>
          </p:cNvSpPr>
          <p:nvPr/>
        </p:nvSpPr>
        <p:spPr bwMode="auto">
          <a:xfrm>
            <a:off x="9634274" y="115888"/>
            <a:ext cx="154781" cy="144462"/>
          </a:xfrm>
          <a:prstGeom prst="rect">
            <a:avLst/>
          </a:prstGeom>
          <a:solidFill>
            <a:srgbClr val="CCFFC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83" name="Rectangle 11"/>
          <p:cNvSpPr>
            <a:spLocks noChangeArrowheads="1"/>
          </p:cNvSpPr>
          <p:nvPr/>
        </p:nvSpPr>
        <p:spPr bwMode="auto">
          <a:xfrm>
            <a:off x="9453696" y="115888"/>
            <a:ext cx="154781" cy="144462"/>
          </a:xfrm>
          <a:prstGeom prst="rect">
            <a:avLst/>
          </a:prstGeom>
          <a:solidFill>
            <a:srgbClr val="CCFFC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84" name="Rectangle 12"/>
          <p:cNvSpPr>
            <a:spLocks noChangeArrowheads="1"/>
          </p:cNvSpPr>
          <p:nvPr/>
        </p:nvSpPr>
        <p:spPr bwMode="auto">
          <a:xfrm>
            <a:off x="9634274" y="280988"/>
            <a:ext cx="154781" cy="144462"/>
          </a:xfrm>
          <a:prstGeom prst="rect">
            <a:avLst/>
          </a:prstGeom>
          <a:solidFill>
            <a:srgbClr val="CCFFC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pSp>
        <p:nvGrpSpPr>
          <p:cNvPr id="3085" name="Group 13"/>
          <p:cNvGrpSpPr>
            <a:grpSpLocks/>
          </p:cNvGrpSpPr>
          <p:nvPr/>
        </p:nvGrpSpPr>
        <p:grpSpPr bwMode="auto">
          <a:xfrm rot="-10800000">
            <a:off x="92869" y="6465888"/>
            <a:ext cx="335360" cy="309562"/>
            <a:chOff x="113" y="4020"/>
            <a:chExt cx="195" cy="195"/>
          </a:xfrm>
        </p:grpSpPr>
        <p:sp>
          <p:nvSpPr>
            <p:cNvPr id="3086" name="Rectangle 14"/>
            <p:cNvSpPr>
              <a:spLocks noChangeArrowheads="1"/>
            </p:cNvSpPr>
            <p:nvPr userDrawn="1"/>
          </p:nvSpPr>
          <p:spPr bwMode="auto">
            <a:xfrm>
              <a:off x="218" y="4020"/>
              <a:ext cx="90" cy="91"/>
            </a:xfrm>
            <a:prstGeom prst="rect">
              <a:avLst/>
            </a:prstGeom>
            <a:solidFill>
              <a:srgbClr val="CCFF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7" name="Rectangle 15"/>
            <p:cNvSpPr>
              <a:spLocks noChangeArrowheads="1"/>
            </p:cNvSpPr>
            <p:nvPr userDrawn="1"/>
          </p:nvSpPr>
          <p:spPr bwMode="auto">
            <a:xfrm>
              <a:off x="113" y="4020"/>
              <a:ext cx="90" cy="91"/>
            </a:xfrm>
            <a:prstGeom prst="rect">
              <a:avLst/>
            </a:prstGeom>
            <a:solidFill>
              <a:srgbClr val="CCFF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8" name="Rectangle 16"/>
            <p:cNvSpPr>
              <a:spLocks noChangeArrowheads="1"/>
            </p:cNvSpPr>
            <p:nvPr userDrawn="1"/>
          </p:nvSpPr>
          <p:spPr bwMode="auto">
            <a:xfrm>
              <a:off x="218" y="4124"/>
              <a:ext cx="90" cy="91"/>
            </a:xfrm>
            <a:prstGeom prst="rect">
              <a:avLst/>
            </a:prstGeom>
            <a:solidFill>
              <a:srgbClr val="CCFF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0520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86072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58339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88791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41844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6291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62042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18444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37146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アイコンをクリックして図を追加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3043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271727" y="1341439"/>
            <a:ext cx="9362546" cy="71437"/>
          </a:xfrm>
          <a:prstGeom prst="rect">
            <a:avLst/>
          </a:prstGeom>
          <a:solidFill>
            <a:srgbClr val="6DCB6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4" name="Rectangle 10"/>
          <p:cNvSpPr>
            <a:spLocks noChangeArrowheads="1"/>
          </p:cNvSpPr>
          <p:nvPr/>
        </p:nvSpPr>
        <p:spPr bwMode="auto">
          <a:xfrm>
            <a:off x="507340" y="1196976"/>
            <a:ext cx="1480740" cy="144463"/>
          </a:xfrm>
          <a:prstGeom prst="rect">
            <a:avLst/>
          </a:prstGeom>
          <a:solidFill>
            <a:srgbClr val="99FF99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8970433" y="6453189"/>
            <a:ext cx="935567" cy="71437"/>
          </a:xfrm>
          <a:prstGeom prst="rect">
            <a:avLst/>
          </a:prstGeom>
          <a:solidFill>
            <a:srgbClr val="CCFFC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1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9634274" y="115888"/>
            <a:ext cx="154781" cy="144462"/>
          </a:xfrm>
          <a:prstGeom prst="rect">
            <a:avLst/>
          </a:prstGeom>
          <a:solidFill>
            <a:srgbClr val="CCFFC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9453696" y="115888"/>
            <a:ext cx="154781" cy="144462"/>
          </a:xfrm>
          <a:prstGeom prst="rect">
            <a:avLst/>
          </a:prstGeom>
          <a:solidFill>
            <a:srgbClr val="CCFFC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9634274" y="280988"/>
            <a:ext cx="154781" cy="144462"/>
          </a:xfrm>
          <a:prstGeom prst="rect">
            <a:avLst/>
          </a:prstGeom>
          <a:solidFill>
            <a:srgbClr val="CCFFC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pSp>
        <p:nvGrpSpPr>
          <p:cNvPr id="1041" name="Group 17"/>
          <p:cNvGrpSpPr>
            <a:grpSpLocks/>
          </p:cNvGrpSpPr>
          <p:nvPr/>
        </p:nvGrpSpPr>
        <p:grpSpPr bwMode="auto">
          <a:xfrm rot="-10800000">
            <a:off x="92869" y="6465888"/>
            <a:ext cx="335360" cy="309562"/>
            <a:chOff x="113" y="4020"/>
            <a:chExt cx="195" cy="195"/>
          </a:xfrm>
        </p:grpSpPr>
        <p:sp>
          <p:nvSpPr>
            <p:cNvPr id="1038" name="Rectangle 14"/>
            <p:cNvSpPr>
              <a:spLocks noChangeArrowheads="1"/>
            </p:cNvSpPr>
            <p:nvPr userDrawn="1"/>
          </p:nvSpPr>
          <p:spPr bwMode="auto">
            <a:xfrm>
              <a:off x="218" y="4020"/>
              <a:ext cx="90" cy="91"/>
            </a:xfrm>
            <a:prstGeom prst="rect">
              <a:avLst/>
            </a:prstGeom>
            <a:solidFill>
              <a:srgbClr val="CCFF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39" name="Rectangle 15"/>
            <p:cNvSpPr>
              <a:spLocks noChangeArrowheads="1"/>
            </p:cNvSpPr>
            <p:nvPr userDrawn="1"/>
          </p:nvSpPr>
          <p:spPr bwMode="auto">
            <a:xfrm>
              <a:off x="113" y="4020"/>
              <a:ext cx="90" cy="91"/>
            </a:xfrm>
            <a:prstGeom prst="rect">
              <a:avLst/>
            </a:prstGeom>
            <a:solidFill>
              <a:srgbClr val="CCFF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40" name="Rectangle 16"/>
            <p:cNvSpPr>
              <a:spLocks noChangeArrowheads="1"/>
            </p:cNvSpPr>
            <p:nvPr userDrawn="1"/>
          </p:nvSpPr>
          <p:spPr bwMode="auto">
            <a:xfrm>
              <a:off x="218" y="4124"/>
              <a:ext cx="90" cy="91"/>
            </a:xfrm>
            <a:prstGeom prst="rect">
              <a:avLst/>
            </a:prstGeom>
            <a:solidFill>
              <a:srgbClr val="CCFF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ftr="0"/>
  <p:txStyles>
    <p:titleStyle>
      <a:lvl1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4ABF47"/>
        </a:buClr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4ABF47"/>
        </a:buClr>
        <a:buFont typeface="Arial" charset="0"/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rgbClr val="4ABF47"/>
        </a:buClr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rgbClr val="4ABF47"/>
        </a:buClr>
        <a:buFont typeface="Arial" charset="0"/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rgbClr val="4ABF47"/>
        </a:buClr>
        <a:buFont typeface="Arial" charset="0"/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rgbClr val="4ABF47"/>
        </a:buClr>
        <a:buFont typeface="Arial" charset="0"/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rgbClr val="4ABF47"/>
        </a:buClr>
        <a:buFont typeface="Arial" charset="0"/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rgbClr val="4ABF47"/>
        </a:buClr>
        <a:buFont typeface="Arial" charset="0"/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rgbClr val="4ABF47"/>
        </a:buClr>
        <a:buFont typeface="Arial" charset="0"/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 dirty="0" smtClean="0"/>
              <a:t>Stigmata 3.0.0-SNAPSHOT</a:t>
            </a:r>
            <a:br>
              <a:rPr kumimoji="1" lang="en-US" altLang="ja-JP" dirty="0" smtClean="0"/>
            </a:br>
            <a:r>
              <a:rPr lang="ja-JP" altLang="en-US" dirty="0" smtClean="0"/>
              <a:t>拡張</a:t>
            </a:r>
            <a:r>
              <a:rPr lang="ja-JP" altLang="en-US" dirty="0"/>
              <a:t>方法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 smtClean="0"/>
              <a:t>京都産業大学　コンピュータ理工学部</a:t>
            </a:r>
            <a:endParaRPr kumimoji="1" lang="en-US" altLang="ja-JP" dirty="0" smtClean="0"/>
          </a:p>
          <a:p>
            <a:r>
              <a:rPr lang="ja-JP" altLang="en-US" dirty="0" smtClean="0"/>
              <a:t>玉田 春昭</a:t>
            </a:r>
            <a:endParaRPr lang="en-US" altLang="ja-JP" dirty="0" smtClean="0"/>
          </a:p>
          <a:p>
            <a:r>
              <a:rPr kumimoji="1" lang="en-US" altLang="ja-JP" dirty="0" smtClean="0"/>
              <a:t>tamada@cc.kyoto-su.ac.jp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26244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z="2400" dirty="0" smtClean="0">
                <a:latin typeface="Courier New" pitchFamily="49" charset="0"/>
                <a:cs typeface="Courier New" pitchFamily="49" charset="0"/>
              </a:rPr>
              <a:t>バースマークの実装例</a:t>
            </a:r>
            <a:r>
              <a:rPr kumimoji="1" lang="ja-JP" altLang="en-US" sz="2400" dirty="0" smtClean="0">
                <a:cs typeface="Courier New" pitchFamily="49" charset="0"/>
              </a:rPr>
              <a:t> </a:t>
            </a:r>
            <a:r>
              <a:rPr kumimoji="1" lang="en-US" altLang="ja-JP" sz="2400" dirty="0" smtClean="0">
                <a:cs typeface="Courier New" pitchFamily="49" charset="0"/>
              </a:rPr>
              <a:t>(4/5)</a:t>
            </a:r>
            <a:r>
              <a:rPr kumimoji="1" lang="en-US" altLang="ja-JP" sz="2400" dirty="0" smtClean="0">
                <a:latin typeface="Courier New" pitchFamily="49" charset="0"/>
                <a:cs typeface="Courier New" pitchFamily="49" charset="0"/>
              </a:rPr>
              <a:t/>
            </a:r>
            <a:br>
              <a:rPr kumimoji="1" lang="en-US" altLang="ja-JP" sz="2400" dirty="0" smtClean="0">
                <a:latin typeface="Courier New" pitchFamily="49" charset="0"/>
                <a:cs typeface="Courier New" pitchFamily="49" charset="0"/>
              </a:rPr>
            </a:br>
            <a:r>
              <a:rPr kumimoji="1" lang="en-US" altLang="ja-JP" dirty="0" err="1" smtClean="0">
                <a:latin typeface="Courier New" pitchFamily="49" charset="0"/>
                <a:cs typeface="Courier New" pitchFamily="49" charset="0"/>
              </a:rPr>
              <a:t>BirthmarkComparator</a:t>
            </a:r>
            <a:r>
              <a:rPr kumimoji="1" lang="ja-JP" altLang="en-US" dirty="0" smtClean="0"/>
              <a:t>の定義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kumimoji="1" lang="ja-JP" altLang="en-US" dirty="0" smtClean="0"/>
              <a:t>標準的に以下の比較器が存在する．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コサイン類似度</a:t>
            </a:r>
            <a:endParaRPr lang="en-US" altLang="ja-JP" dirty="0" smtClean="0"/>
          </a:p>
          <a:p>
            <a:pPr lvl="2"/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CosineSimilarityBirthmarkComparator</a:t>
            </a:r>
            <a:endParaRPr lang="en-US" altLang="ja-JP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r>
              <a:rPr kumimoji="1" lang="en-US" altLang="ja-JP" dirty="0" smtClean="0"/>
              <a:t>DP</a:t>
            </a:r>
            <a:r>
              <a:rPr kumimoji="1" lang="ja-JP" altLang="en-US" dirty="0" smtClean="0"/>
              <a:t>マッチング</a:t>
            </a:r>
            <a:endParaRPr kumimoji="1" lang="en-US" altLang="ja-JP" dirty="0" smtClean="0"/>
          </a:p>
          <a:p>
            <a:pPr lvl="2"/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DPMatchingBirthmarkComparator</a:t>
            </a:r>
            <a:endParaRPr lang="en-US" altLang="ja-JP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r>
              <a:rPr kumimoji="1" lang="ja-JP" altLang="en-US" dirty="0"/>
              <a:t>編集</a:t>
            </a:r>
            <a:r>
              <a:rPr kumimoji="1" lang="ja-JP" altLang="en-US" dirty="0" smtClean="0"/>
              <a:t>距離</a:t>
            </a:r>
            <a:endParaRPr kumimoji="1" lang="en-US" altLang="ja-JP" dirty="0" smtClean="0"/>
          </a:p>
          <a:p>
            <a:pPr lvl="2"/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EditDistanceBirthmarkComparator</a:t>
            </a:r>
            <a:endParaRPr lang="en-US" altLang="ja-JP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r>
              <a:rPr lang="ja-JP" altLang="en-US" dirty="0" smtClean="0"/>
              <a:t>論理</a:t>
            </a:r>
            <a:r>
              <a:rPr lang="en-US" altLang="ja-JP" dirty="0" smtClean="0"/>
              <a:t>AND</a:t>
            </a:r>
          </a:p>
          <a:p>
            <a:pPr lvl="2"/>
            <a:r>
              <a:rPr kumimoji="1" lang="en-US" altLang="ja-JP" dirty="0" err="1" smtClean="0">
                <a:latin typeface="Courier New" pitchFamily="49" charset="0"/>
                <a:cs typeface="Courier New" pitchFamily="49" charset="0"/>
              </a:rPr>
              <a:t>LogicalAndBirthmarkComparator</a:t>
            </a:r>
            <a:endParaRPr kumimoji="1" lang="en-US" altLang="ja-JP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r>
              <a:rPr lang="ja-JP" altLang="en-US" dirty="0"/>
              <a:t>標準</a:t>
            </a:r>
            <a:r>
              <a:rPr lang="ja-JP" altLang="en-US" dirty="0" smtClean="0"/>
              <a:t>比較</a:t>
            </a:r>
            <a:r>
              <a:rPr lang="en-US" altLang="ja-JP" dirty="0" smtClean="0"/>
              <a:t>(</a:t>
            </a:r>
            <a:r>
              <a:rPr lang="en-US" altLang="ja-JP" i="1" dirty="0" smtClean="0">
                <a:latin typeface="Times New Roman" pitchFamily="18" charset="0"/>
                <a:cs typeface="Times New Roman" pitchFamily="18" charset="0"/>
              </a:rPr>
              <a:t>(2*|f(p)+f(q)|)/(f(p)+f(q))</a:t>
            </a:r>
            <a:r>
              <a:rPr lang="en-US" altLang="ja-JP" dirty="0" smtClean="0"/>
              <a:t>)</a:t>
            </a:r>
          </a:p>
          <a:p>
            <a:pPr lvl="2"/>
            <a:r>
              <a:rPr kumimoji="1" lang="en-US" altLang="ja-JP" dirty="0" err="1" smtClean="0">
                <a:latin typeface="Courier New" pitchFamily="49" charset="0"/>
                <a:cs typeface="Courier New" pitchFamily="49" charset="0"/>
              </a:rPr>
              <a:t>PlainBirthmarkComparator</a:t>
            </a:r>
            <a:endParaRPr kumimoji="1" lang="en-US" altLang="ja-JP" dirty="0" smtClean="0">
              <a:latin typeface="Courier New" pitchFamily="49" charset="0"/>
              <a:cs typeface="Courier New" pitchFamily="49" charset="0"/>
            </a:endParaRPr>
          </a:p>
          <a:p>
            <a:endParaRPr lang="en-US" altLang="ja-JP" dirty="0" smtClean="0"/>
          </a:p>
          <a:p>
            <a:r>
              <a:rPr lang="ja-JP" altLang="en-US" dirty="0" smtClean="0"/>
              <a:t>ここに定義された以外の比較方法を使いたい場合は，自分で実装しなければならない．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10</a:t>
            </a:fld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347674" y="5733256"/>
            <a:ext cx="80890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全て </a:t>
            </a:r>
            <a:r>
              <a:rPr kumimoji="1" lang="en-US" altLang="ja-JP" dirty="0" err="1" smtClean="0">
                <a:latin typeface="Courier New" pitchFamily="49" charset="0"/>
                <a:cs typeface="Courier New" pitchFamily="49" charset="0"/>
              </a:rPr>
              <a:t>jp.sourceforge.stigmata.birthmark</a:t>
            </a:r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s.comparator</a:t>
            </a:r>
            <a:r>
              <a:rPr lang="ja-JP" altLang="en-US" dirty="0" smtClean="0"/>
              <a:t>パッケージ．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58996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z="2400" dirty="0" smtClean="0"/>
              <a:t>バースマークの実装例 </a:t>
            </a:r>
            <a:r>
              <a:rPr kumimoji="1" lang="en-US" altLang="ja-JP" sz="2400" dirty="0" smtClean="0"/>
              <a:t>(5/5)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サービスデスクリプタ</a:t>
            </a:r>
            <a:r>
              <a:rPr kumimoji="1" lang="ja-JP" altLang="en-US" dirty="0" smtClean="0"/>
              <a:t>の作成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kumimoji="1" lang="en-US" altLang="ja-JP" dirty="0" smtClean="0"/>
              <a:t>Jar</a:t>
            </a:r>
            <a:r>
              <a:rPr kumimoji="1" lang="ja-JP" altLang="en-US" dirty="0" smtClean="0"/>
              <a:t>ファイル内に</a:t>
            </a:r>
            <a:r>
              <a:rPr kumimoji="1" lang="en-US" altLang="ja-JP" dirty="0" smtClean="0">
                <a:latin typeface="Courier New" pitchFamily="49" charset="0"/>
                <a:cs typeface="Courier New" pitchFamily="49" charset="0"/>
              </a:rPr>
              <a:t>/META-INF/services/</a:t>
            </a:r>
            <a:r>
              <a:rPr kumimoji="1" lang="en-US" altLang="ja-JP" dirty="0" err="1" smtClean="0">
                <a:latin typeface="Courier New" pitchFamily="49" charset="0"/>
                <a:cs typeface="Courier New" pitchFamily="49" charset="0"/>
              </a:rPr>
              <a:t>jp.sourceforge.stigmata.birthmarks.spi.BirthmarkService</a:t>
            </a:r>
            <a:r>
              <a:rPr lang="ja-JP" altLang="en-US" dirty="0" smtClean="0"/>
              <a:t>ファイルを作成する．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内容</a:t>
            </a:r>
            <a:r>
              <a:rPr kumimoji="1" lang="ja-JP" altLang="en-US" dirty="0"/>
              <a:t>は</a:t>
            </a:r>
            <a:r>
              <a:rPr kumimoji="1" lang="ja-JP" altLang="en-US" dirty="0" smtClean="0"/>
              <a:t>，</a:t>
            </a:r>
            <a:r>
              <a:rPr kumimoji="1" lang="en-US" altLang="ja-JP" dirty="0" err="1" smtClean="0"/>
              <a:t>BirthmarkService</a:t>
            </a:r>
            <a:r>
              <a:rPr kumimoji="1" lang="ja-JP" altLang="en-US" dirty="0" smtClean="0"/>
              <a:t>の実装クラスの完全修飾名を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行に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つ書く．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その</a:t>
            </a:r>
            <a:r>
              <a:rPr lang="en-US" altLang="ja-JP" dirty="0" smtClean="0"/>
              <a:t>Jar</a:t>
            </a:r>
            <a:r>
              <a:rPr lang="ja-JP" altLang="en-US" dirty="0" smtClean="0"/>
              <a:t>ファイルがプラグインとなる．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インストール方法</a:t>
            </a:r>
            <a:endParaRPr lang="en-US" altLang="ja-JP" dirty="0"/>
          </a:p>
          <a:p>
            <a:pPr lvl="2"/>
            <a:r>
              <a:rPr lang="ja-JP" altLang="en-US" dirty="0" smtClean="0"/>
              <a:t>メニューからインストール</a:t>
            </a:r>
            <a:endParaRPr lang="en-US" altLang="ja-JP" dirty="0" smtClean="0"/>
          </a:p>
          <a:p>
            <a:pPr lvl="3"/>
            <a:r>
              <a:rPr lang="en-US" altLang="ja-JP" dirty="0" smtClean="0"/>
              <a:t>Stigmata</a:t>
            </a:r>
            <a:r>
              <a:rPr lang="ja-JP" altLang="en-US" dirty="0" smtClean="0"/>
              <a:t>起動後に，メニューからインストールを選び，ファイルダイアログで</a:t>
            </a:r>
            <a:r>
              <a:rPr lang="en-US" altLang="ja-JP" dirty="0" smtClean="0"/>
              <a:t>jar</a:t>
            </a:r>
            <a:r>
              <a:rPr lang="ja-JP" altLang="en-US" dirty="0" smtClean="0"/>
              <a:t>ファイルを選択する．</a:t>
            </a:r>
            <a:endParaRPr kumimoji="1" lang="en-US" altLang="ja-JP" dirty="0" smtClean="0"/>
          </a:p>
          <a:p>
            <a:pPr lvl="2"/>
            <a:r>
              <a:rPr lang="ja-JP" altLang="en-US" dirty="0" smtClean="0"/>
              <a:t>手動でインストール</a:t>
            </a:r>
            <a:endParaRPr lang="en-US" altLang="ja-JP" dirty="0" smtClean="0"/>
          </a:p>
          <a:p>
            <a:pPr lvl="3"/>
            <a:r>
              <a:rPr kumimoji="1" lang="en-US" altLang="ja-JP" dirty="0" smtClean="0"/>
              <a:t>Stigmata</a:t>
            </a:r>
            <a:r>
              <a:rPr kumimoji="1" lang="ja-JP" altLang="en-US" dirty="0" smtClean="0"/>
              <a:t>のクラスパス</a:t>
            </a:r>
            <a:r>
              <a:rPr kumimoji="1" lang="ja-JP" altLang="en-US" dirty="0" smtClean="0"/>
              <a:t>にプラグイン</a:t>
            </a:r>
            <a:r>
              <a:rPr kumimoji="1" lang="en-US" altLang="ja-JP" dirty="0" smtClean="0"/>
              <a:t>jar</a:t>
            </a:r>
            <a:r>
              <a:rPr kumimoji="1" lang="ja-JP" altLang="en-US" dirty="0" smtClean="0"/>
              <a:t>ファイルを含めて</a:t>
            </a:r>
            <a:r>
              <a:rPr kumimoji="1" lang="ja-JP" altLang="en-US" dirty="0" smtClean="0"/>
              <a:t>起動すると，読み込まれる</a:t>
            </a:r>
            <a:r>
              <a:rPr kumimoji="1" lang="ja-JP" altLang="en-US" dirty="0" smtClean="0"/>
              <a:t>．</a:t>
            </a:r>
            <a:endParaRPr kumimoji="1" lang="en-US" altLang="ja-JP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3997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ASMBirthmarkExtractor</a:t>
            </a:r>
            <a:r>
              <a:rPr lang="ja-JP" altLang="en-US" dirty="0" smtClean="0">
                <a:latin typeface="Courier New" pitchFamily="49" charset="0"/>
                <a:cs typeface="Courier New" pitchFamily="49" charset="0"/>
              </a:rPr>
              <a:t>の拡張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createExtractVisitor</a:t>
            </a:r>
            <a:r>
              <a:rPr lang="ja-JP" altLang="en-US" dirty="0" smtClean="0"/>
              <a:t>をオーバーライドし，</a:t>
            </a:r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BirthmarkExtractVisitor</a:t>
            </a:r>
            <a:r>
              <a:rPr lang="ja-JP" altLang="en-US" dirty="0"/>
              <a:t>オブジェクト</a:t>
            </a:r>
            <a:r>
              <a:rPr lang="ja-JP" altLang="en-US" dirty="0" smtClean="0"/>
              <a:t>を返す．</a:t>
            </a:r>
            <a:endParaRPr lang="en-US" altLang="ja-JP" dirty="0"/>
          </a:p>
          <a:p>
            <a:pPr lvl="1"/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BirthmarkExtractVisitor</a:t>
            </a:r>
            <a:r>
              <a:rPr lang="ja-JP" altLang="en-US" dirty="0" smtClean="0"/>
              <a:t>は</a:t>
            </a:r>
            <a:r>
              <a:rPr lang="en-US" altLang="ja-JP" dirty="0" smtClean="0"/>
              <a:t>ASM</a:t>
            </a:r>
            <a:r>
              <a:rPr lang="ja-JP" altLang="en-US" dirty="0" smtClean="0"/>
              <a:t>の</a:t>
            </a:r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ClassVisitor</a:t>
            </a:r>
            <a:r>
              <a:rPr lang="ja-JP" altLang="en-US" dirty="0" smtClean="0"/>
              <a:t>の実装クラスである．</a:t>
            </a:r>
            <a:endParaRPr lang="en-US" altLang="ja-JP" dirty="0" smtClean="0"/>
          </a:p>
          <a:p>
            <a:pPr lvl="1"/>
            <a:r>
              <a:rPr lang="en-US" altLang="ja-JP" dirty="0" smtClean="0"/>
              <a:t>ASM</a:t>
            </a:r>
            <a:r>
              <a:rPr lang="ja-JP" altLang="en-US" dirty="0" smtClean="0"/>
              <a:t>の</a:t>
            </a:r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ClassVisitor</a:t>
            </a:r>
            <a:r>
              <a:rPr lang="ja-JP" altLang="en-US" dirty="0" smtClean="0"/>
              <a:t>の必要な部分をオーバーライドし，必要なときに</a:t>
            </a:r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addElement</a:t>
            </a:r>
            <a:r>
              <a:rPr lang="en-US" altLang="ja-JP" dirty="0" smtClean="0">
                <a:latin typeface="Courier New" pitchFamily="49" charset="0"/>
                <a:cs typeface="Courier New" pitchFamily="49" charset="0"/>
              </a:rPr>
              <a:t>(element: </a:t>
            </a:r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BirthmarkElement</a:t>
            </a:r>
            <a:r>
              <a:rPr lang="en-US" altLang="ja-JP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ja-JP" altLang="en-US" dirty="0" smtClean="0"/>
              <a:t>メソッドを呼び出す．</a:t>
            </a:r>
            <a:endParaRPr lang="en-US" altLang="ja-JP" dirty="0" smtClean="0"/>
          </a:p>
          <a:p>
            <a:endParaRPr lang="en-US" altLang="ja-JP" dirty="0"/>
          </a:p>
          <a:p>
            <a:r>
              <a:rPr lang="ja-JP" altLang="en-US" dirty="0" smtClean="0"/>
              <a:t>詳しい実装例は</a:t>
            </a:r>
            <a:r>
              <a:rPr lang="en-US" altLang="ja-JP" dirty="0" smtClean="0"/>
              <a:t>Stigmata</a:t>
            </a:r>
            <a:r>
              <a:rPr lang="ja-JP" altLang="en-US" dirty="0" smtClean="0"/>
              <a:t>のソースコードを参照のこと．</a:t>
            </a:r>
            <a:endParaRPr lang="en-US" altLang="ja-JP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707343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Stigmata-3.0.0-SNAPSHOT</a:t>
            </a:r>
            <a:br>
              <a:rPr kumimoji="1" lang="en-US" altLang="ja-JP" dirty="0" smtClean="0"/>
            </a:br>
            <a:r>
              <a:rPr kumimoji="1" lang="ja-JP" altLang="en-US" dirty="0" smtClean="0"/>
              <a:t>取得方法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 smtClean="0"/>
              <a:t>pom.xml</a:t>
            </a:r>
            <a:r>
              <a:rPr lang="ja-JP" altLang="en-US" dirty="0" smtClean="0"/>
              <a:t>に以下のタグを追加する．</a:t>
            </a:r>
            <a:endParaRPr lang="en-US" altLang="ja-JP" dirty="0" smtClean="0"/>
          </a:p>
          <a:p>
            <a:endParaRPr kumimoji="1" lang="en-US" altLang="ja-JP" dirty="0"/>
          </a:p>
          <a:p>
            <a:endParaRPr lang="en-US" altLang="ja-JP" dirty="0" smtClean="0"/>
          </a:p>
          <a:p>
            <a:endParaRPr kumimoji="1" lang="en-US" altLang="ja-JP" dirty="0"/>
          </a:p>
          <a:p>
            <a:endParaRPr lang="en-US" altLang="ja-JP" dirty="0" smtClean="0"/>
          </a:p>
          <a:p>
            <a:endParaRPr kumimoji="1" lang="en-US" altLang="ja-JP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13</a:t>
            </a:fld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31981" y="2276872"/>
            <a:ext cx="6042039" cy="4154984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en-US" altLang="ja-JP" sz="1200" dirty="0" smtClean="0">
                <a:latin typeface="Courier New" pitchFamily="49" charset="0"/>
                <a:cs typeface="Courier New" pitchFamily="49" charset="0"/>
              </a:rPr>
              <a:t>  &lt;repositories&gt;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&lt;repository&gt;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  &lt;id&gt;talisman.sourceforge.jp&lt;/id&gt;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&lt;</a:t>
            </a:r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name&gt;Talisman Maven2 Repository in sourceforge.jp&lt;/name&gt;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     &lt;</a:t>
            </a:r>
            <a:r>
              <a:rPr lang="en-US" altLang="ja-JP" sz="1200" dirty="0" err="1">
                <a:latin typeface="Courier New" pitchFamily="49" charset="0"/>
                <a:cs typeface="Courier New" pitchFamily="49" charset="0"/>
              </a:rPr>
              <a:t>url</a:t>
            </a:r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&gt;http://talisman.sourceforge.jp/maven2&lt;/url&gt;</a:t>
            </a:r>
            <a:endParaRPr lang="en-US" altLang="ja-JP" sz="1200" dirty="0" smtClean="0">
              <a:latin typeface="Courier New" pitchFamily="49" charset="0"/>
              <a:cs typeface="Courier New" pitchFamily="49" charset="0"/>
            </a:endParaRPr>
          </a:p>
          <a:p>
            <a:r>
              <a:rPr kumimoji="1"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kumimoji="1" lang="en-US" altLang="ja-JP" sz="1200" dirty="0" smtClean="0">
                <a:latin typeface="Courier New" pitchFamily="49" charset="0"/>
                <a:cs typeface="Courier New" pitchFamily="49" charset="0"/>
              </a:rPr>
              <a:t>   &lt;/repository&gt;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&lt;repository&gt;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  &lt;id&gt;diamond.cse.kyoto-su.ac.jp&lt;/id&gt;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  &lt;name&gt;</a:t>
            </a:r>
            <a:r>
              <a:rPr lang="en-US" altLang="ja-JP" sz="1200" dirty="0" err="1" smtClean="0">
                <a:latin typeface="Courier New" pitchFamily="49" charset="0"/>
                <a:cs typeface="Courier New" pitchFamily="49" charset="0"/>
              </a:rPr>
              <a:t>Tamada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Lab., Maven2 Repository&lt;/name&gt;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  &lt;</a:t>
            </a:r>
            <a:r>
              <a:rPr lang="en-US" altLang="ja-JP" sz="1200" dirty="0" err="1" smtClean="0">
                <a:latin typeface="Courier New" pitchFamily="49" charset="0"/>
                <a:cs typeface="Courier New" pitchFamily="49" charset="0"/>
              </a:rPr>
              <a:t>url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&gt;http://diamond.cse.kyoto-su.ac.jp/maven2/&lt;/url&gt;</a:t>
            </a:r>
          </a:p>
          <a:p>
            <a:r>
              <a:rPr kumimoji="1"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kumimoji="1" lang="en-US" altLang="ja-JP" sz="1200" dirty="0" smtClean="0">
                <a:latin typeface="Courier New" pitchFamily="49" charset="0"/>
                <a:cs typeface="Courier New" pitchFamily="49" charset="0"/>
              </a:rPr>
              <a:t>   &lt;/repository&gt;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&lt;/repositories&gt;</a:t>
            </a:r>
          </a:p>
          <a:p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:</a:t>
            </a:r>
          </a:p>
          <a:p>
            <a:r>
              <a:rPr kumimoji="1" lang="en-US" altLang="ja-JP" sz="1200" dirty="0" smtClean="0">
                <a:latin typeface="Courier New" pitchFamily="49" charset="0"/>
                <a:cs typeface="Courier New" pitchFamily="49" charset="0"/>
              </a:rPr>
              <a:t>  &lt;dependencies&gt;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&lt;dependency&gt;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  &lt;</a:t>
            </a:r>
            <a:r>
              <a:rPr lang="en-US" altLang="ja-JP" sz="1200" dirty="0" err="1" smtClean="0">
                <a:latin typeface="Courier New" pitchFamily="49" charset="0"/>
                <a:cs typeface="Courier New" pitchFamily="49" charset="0"/>
              </a:rPr>
              <a:t>groupId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&gt;</a:t>
            </a:r>
            <a:r>
              <a:rPr lang="en-US" altLang="ja-JP" sz="1200" dirty="0" err="1" smtClean="0">
                <a:latin typeface="Courier New" pitchFamily="49" charset="0"/>
                <a:cs typeface="Courier New" pitchFamily="49" charset="0"/>
              </a:rPr>
              <a:t>jp.sourceforge.stigmata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&lt;/</a:t>
            </a:r>
            <a:r>
              <a:rPr lang="en-US" altLang="ja-JP" sz="1200" dirty="0" err="1" smtClean="0">
                <a:latin typeface="Courier New" pitchFamily="49" charset="0"/>
                <a:cs typeface="Courier New" pitchFamily="49" charset="0"/>
              </a:rPr>
              <a:t>groupId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  &lt;</a:t>
            </a:r>
            <a:r>
              <a:rPr lang="en-US" altLang="ja-JP" sz="1200" dirty="0" err="1" smtClean="0">
                <a:latin typeface="Courier New" pitchFamily="49" charset="0"/>
                <a:cs typeface="Courier New" pitchFamily="49" charset="0"/>
              </a:rPr>
              <a:t>artifactId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&gt;stigmata&lt;/</a:t>
            </a:r>
            <a:r>
              <a:rPr lang="en-US" altLang="ja-JP" sz="1200" dirty="0" err="1" smtClean="0">
                <a:latin typeface="Courier New" pitchFamily="49" charset="0"/>
                <a:cs typeface="Courier New" pitchFamily="49" charset="0"/>
              </a:rPr>
              <a:t>artifactId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  &lt;version&gt;3.0.0-SNAPSHOT&lt;/version&gt;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  &lt;scope&gt;compile&lt;/scope&gt;</a:t>
            </a:r>
          </a:p>
          <a:p>
            <a:r>
              <a:rPr kumimoji="1"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kumimoji="1" lang="en-US" altLang="ja-JP" sz="1200" dirty="0" smtClean="0">
                <a:latin typeface="Courier New" pitchFamily="49" charset="0"/>
                <a:cs typeface="Courier New" pitchFamily="49" charset="0"/>
              </a:rPr>
              <a:t>   &lt;/dependency&gt;</a:t>
            </a: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  :</a:t>
            </a:r>
            <a:endParaRPr kumimoji="1" lang="en-US" altLang="ja-JP" sz="12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altLang="ja-JP" sz="12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200" dirty="0" smtClean="0">
                <a:latin typeface="Courier New" pitchFamily="49" charset="0"/>
                <a:cs typeface="Courier New" pitchFamily="49" charset="0"/>
              </a:rPr>
              <a:t> &lt;/dependencies&gt;</a:t>
            </a:r>
            <a:endParaRPr kumimoji="1" lang="ja-JP" altLang="en-US" sz="12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540435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Stigmata-3.0.0-SNAPSHOT</a:t>
            </a:r>
            <a:br>
              <a:rPr kumimoji="1" lang="en-US" altLang="ja-JP" dirty="0" smtClean="0"/>
            </a:br>
            <a:r>
              <a:rPr kumimoji="1" lang="ja-JP" altLang="en-US" dirty="0" smtClean="0"/>
              <a:t>ソースコード取得方法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kumimoji="1" lang="en-US" altLang="ja-JP" dirty="0" smtClean="0"/>
              <a:t>Stigmata</a:t>
            </a:r>
            <a:r>
              <a:rPr kumimoji="1" lang="ja-JP" altLang="en-US" dirty="0" smtClean="0"/>
              <a:t>は複数のプロジェクトから構成されている．</a:t>
            </a:r>
            <a:endParaRPr kumimoji="1" lang="en-US" altLang="ja-JP" dirty="0" smtClean="0"/>
          </a:p>
          <a:p>
            <a:r>
              <a:rPr kumimoji="1" lang="ja-JP" altLang="en-US" dirty="0" smtClean="0"/>
              <a:t>それぞれ</a:t>
            </a:r>
            <a:r>
              <a:rPr kumimoji="1" lang="en-US" altLang="ja-JP" dirty="0" smtClean="0"/>
              <a:t>Diamond</a:t>
            </a:r>
            <a:r>
              <a:rPr kumimoji="1" lang="ja-JP" altLang="en-US" dirty="0" smtClean="0"/>
              <a:t>の</a:t>
            </a:r>
            <a:r>
              <a:rPr kumimoji="1" lang="en-US" altLang="ja-JP" dirty="0" err="1" smtClean="0"/>
              <a:t>Git</a:t>
            </a:r>
            <a:r>
              <a:rPr kumimoji="1" lang="ja-JP" altLang="en-US" dirty="0" smtClean="0"/>
              <a:t>リポジトリにソースコードが存在する．</a:t>
            </a:r>
            <a:endParaRPr kumimoji="1" lang="en-US" altLang="ja-JP" dirty="0" smtClean="0"/>
          </a:p>
          <a:p>
            <a:pPr lvl="1"/>
            <a:r>
              <a:rPr lang="en-US" altLang="ja-JP" dirty="0" smtClean="0"/>
              <a:t>stigmata: </a:t>
            </a:r>
            <a:r>
              <a:rPr lang="ja-JP" altLang="en-US" dirty="0" smtClean="0"/>
              <a:t>メインプログラム．</a:t>
            </a:r>
            <a:endParaRPr kumimoji="1" lang="en-US" altLang="ja-JP" dirty="0" smtClean="0"/>
          </a:p>
          <a:p>
            <a:pPr lvl="2"/>
            <a:r>
              <a:rPr lang="en-US" altLang="ja-JP" dirty="0" smtClean="0"/>
              <a:t>git@diamond.cse.kyoto-su.ac.jp:/stigmata/</a:t>
            </a:r>
            <a:r>
              <a:rPr lang="en-US" altLang="ja-JP" dirty="0" err="1" smtClean="0"/>
              <a:t>stigmata.git</a:t>
            </a:r>
            <a:endParaRPr kumimoji="1" lang="en-US" altLang="ja-JP" dirty="0" smtClean="0"/>
          </a:p>
          <a:p>
            <a:pPr lvl="1"/>
            <a:r>
              <a:rPr lang="en-US" altLang="ja-JP" dirty="0" smtClean="0"/>
              <a:t>digger: </a:t>
            </a:r>
            <a:r>
              <a:rPr lang="ja-JP" altLang="en-US" dirty="0" smtClean="0"/>
              <a:t>クラスファイル読み込みライブラリ</a:t>
            </a:r>
            <a:endParaRPr lang="en-US" altLang="ja-JP" dirty="0" smtClean="0"/>
          </a:p>
          <a:p>
            <a:pPr lvl="2"/>
            <a:r>
              <a:rPr lang="en-US" altLang="ja-JP" dirty="0"/>
              <a:t>git@diamond.cse.kyoto-su.ac.jp:/</a:t>
            </a:r>
            <a:r>
              <a:rPr lang="en-US" altLang="ja-JP" dirty="0" smtClean="0"/>
              <a:t>stigmata/</a:t>
            </a:r>
            <a:r>
              <a:rPr lang="en-US" altLang="ja-JP" dirty="0" err="1" smtClean="0"/>
              <a:t>digger.git</a:t>
            </a:r>
            <a:endParaRPr lang="en-US" altLang="ja-JP" dirty="0"/>
          </a:p>
          <a:p>
            <a:pPr lvl="1"/>
            <a:r>
              <a:rPr kumimoji="1" lang="en-US" altLang="ja-JP" dirty="0" err="1" smtClean="0"/>
              <a:t>cflib</a:t>
            </a:r>
            <a:r>
              <a:rPr kumimoji="1" lang="en-US" altLang="ja-JP" dirty="0" smtClean="0"/>
              <a:t>: </a:t>
            </a:r>
            <a:r>
              <a:rPr kumimoji="1" lang="ja-JP" altLang="en-US" dirty="0" smtClean="0"/>
              <a:t>コントロールフロー構築ライブラリ</a:t>
            </a:r>
            <a:endParaRPr kumimoji="1" lang="en-US" altLang="ja-JP" dirty="0" smtClean="0"/>
          </a:p>
          <a:p>
            <a:pPr lvl="2"/>
            <a:r>
              <a:rPr lang="en-US" altLang="ja-JP" dirty="0"/>
              <a:t>git@diamond.cse.kyoto-su.ac.jp:/</a:t>
            </a:r>
            <a:r>
              <a:rPr lang="en-US" altLang="ja-JP" dirty="0" smtClean="0"/>
              <a:t>stigmata/</a:t>
            </a:r>
            <a:r>
              <a:rPr lang="en-US" altLang="ja-JP" dirty="0" err="1" smtClean="0"/>
              <a:t>cflib.git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その他プラグイン</a:t>
            </a:r>
            <a:endParaRPr lang="en-US" altLang="ja-JP" dirty="0" smtClean="0"/>
          </a:p>
          <a:p>
            <a:pPr lvl="2"/>
            <a:r>
              <a:rPr lang="en-US" altLang="ja-JP" dirty="0" smtClean="0"/>
              <a:t>K-gram</a:t>
            </a:r>
            <a:r>
              <a:rPr lang="ja-JP" altLang="en-US" dirty="0" smtClean="0"/>
              <a:t>バースマーク</a:t>
            </a:r>
            <a:endParaRPr lang="en-US" altLang="ja-JP" dirty="0"/>
          </a:p>
          <a:p>
            <a:pPr lvl="3"/>
            <a:r>
              <a:rPr lang="en-US" altLang="ja-JP" dirty="0"/>
              <a:t>git@diamond.cse.kyoto-su.ac.jp:/</a:t>
            </a:r>
            <a:r>
              <a:rPr lang="en-US" altLang="ja-JP" dirty="0" smtClean="0"/>
              <a:t>stigmata/plugins/</a:t>
            </a:r>
            <a:r>
              <a:rPr lang="en-US" altLang="ja-JP" dirty="0" err="1" smtClean="0"/>
              <a:t>kgram</a:t>
            </a:r>
            <a:endParaRPr lang="en-US" altLang="ja-JP" dirty="0"/>
          </a:p>
          <a:p>
            <a:pPr lvl="2"/>
            <a:r>
              <a:rPr lang="en-US" altLang="ja-JP" dirty="0" smtClean="0"/>
              <a:t>Weighted Stack Pattern</a:t>
            </a:r>
            <a:r>
              <a:rPr lang="ja-JP" altLang="en-US" dirty="0" smtClean="0"/>
              <a:t>バースマーク</a:t>
            </a:r>
            <a:endParaRPr lang="en-US" altLang="ja-JP" dirty="0" smtClean="0"/>
          </a:p>
          <a:p>
            <a:pPr lvl="3"/>
            <a:r>
              <a:rPr lang="en-US" altLang="ja-JP" dirty="0" smtClean="0"/>
              <a:t>git@diamond.cse.kyoto-su.ac.jp:/stigmata/plugins/</a:t>
            </a:r>
            <a:r>
              <a:rPr lang="en-US" altLang="ja-JP" dirty="0" err="1" smtClean="0"/>
              <a:t>wsp</a:t>
            </a:r>
            <a:endParaRPr lang="en-US" altLang="ja-JP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07644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Stigmata</a:t>
            </a:r>
            <a:r>
              <a:rPr kumimoji="1" lang="ja-JP" altLang="en-US" dirty="0" smtClean="0"/>
              <a:t>とは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 smtClean="0"/>
              <a:t>Java</a:t>
            </a:r>
            <a:r>
              <a:rPr kumimoji="1" lang="ja-JP" altLang="en-US" dirty="0" smtClean="0"/>
              <a:t>クラスファイル，</a:t>
            </a:r>
            <a:r>
              <a:rPr kumimoji="1" lang="en-US" altLang="ja-JP" dirty="0" smtClean="0"/>
              <a:t>jar</a:t>
            </a:r>
            <a:r>
              <a:rPr kumimoji="1" lang="ja-JP" altLang="en-US" dirty="0" smtClean="0"/>
              <a:t>ファイルからバースマークを抽出し，分析するツール．</a:t>
            </a:r>
            <a:endParaRPr kumimoji="1" lang="en-US" altLang="ja-JP" dirty="0" smtClean="0"/>
          </a:p>
          <a:p>
            <a:endParaRPr kumimoji="1" lang="ja-JP" altLang="en-US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22696" y="2924944"/>
            <a:ext cx="5813568" cy="357758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cap="flat" cmpd="sng" algn="ctr">
                <a:solidFill>
                  <a:schemeClr val="tx1"/>
                </a:solidFill>
                <a:prstDash val="solid"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19781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拡張ポイント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/>
              <a:t>新たな</a:t>
            </a:r>
            <a:r>
              <a:rPr lang="ja-JP" altLang="en-US" dirty="0" smtClean="0"/>
              <a:t>バースマークの定義</a:t>
            </a:r>
            <a:endParaRPr lang="en-US" altLang="ja-JP" dirty="0" smtClean="0"/>
          </a:p>
          <a:p>
            <a:r>
              <a:rPr lang="ja-JP" altLang="en-US" dirty="0"/>
              <a:t>新たな</a:t>
            </a:r>
            <a:r>
              <a:rPr kumimoji="1" lang="ja-JP" altLang="en-US" dirty="0" smtClean="0"/>
              <a:t>バースマーク抽出法の定義．</a:t>
            </a:r>
            <a:endParaRPr kumimoji="1" lang="en-US" altLang="ja-JP" dirty="0" smtClean="0"/>
          </a:p>
          <a:p>
            <a:r>
              <a:rPr lang="ja-JP" altLang="en-US" dirty="0"/>
              <a:t>新た</a:t>
            </a:r>
            <a:r>
              <a:rPr lang="ja-JP" altLang="en-US" dirty="0" smtClean="0"/>
              <a:t>なバースマークの比較</a:t>
            </a:r>
            <a:r>
              <a:rPr lang="ja-JP" altLang="en-US" dirty="0"/>
              <a:t>方法</a:t>
            </a:r>
            <a:r>
              <a:rPr lang="ja-JP" altLang="en-US" dirty="0" smtClean="0"/>
              <a:t>の定義．</a:t>
            </a:r>
            <a:endParaRPr lang="en-US" altLang="ja-JP" dirty="0" smtClean="0"/>
          </a:p>
          <a:p>
            <a:r>
              <a:rPr kumimoji="1" lang="ja-JP" altLang="en-US" dirty="0" smtClean="0"/>
              <a:t>バースマークの比較結果のフィルタリング機能の定義．</a:t>
            </a:r>
            <a:endParaRPr kumimoji="1" lang="en-US" altLang="ja-JP" dirty="0" smtClean="0"/>
          </a:p>
          <a:p>
            <a:r>
              <a:rPr lang="ja-JP" altLang="en-US" dirty="0"/>
              <a:t>バースマーク</a:t>
            </a:r>
            <a:r>
              <a:rPr lang="ja-JP" altLang="en-US" dirty="0" smtClean="0"/>
              <a:t>の出力方法の変更．</a:t>
            </a:r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818541" y="1628800"/>
            <a:ext cx="5382598" cy="504056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1247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バースマークの構造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1"/>
            <a:ext cx="8915400" cy="2474572"/>
          </a:xfrm>
        </p:spPr>
        <p:txBody>
          <a:bodyPr>
            <a:normAutofit fontScale="70000" lnSpcReduction="20000"/>
          </a:bodyPr>
          <a:lstStyle/>
          <a:p>
            <a:r>
              <a:rPr lang="ja-JP" altLang="en-US" dirty="0" smtClean="0"/>
              <a:t>バースマーク</a:t>
            </a:r>
            <a:r>
              <a:rPr lang="ja-JP" altLang="en-US" dirty="0"/>
              <a:t>に</a:t>
            </a:r>
            <a:r>
              <a:rPr lang="ja-JP" altLang="en-US" dirty="0" smtClean="0"/>
              <a:t>は種類がある．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どのような情報に着目するか，どのように抽出するかによって，バースマークの種類が変わる．</a:t>
            </a:r>
            <a:endParaRPr kumimoji="1" lang="en-US" altLang="ja-JP" dirty="0" smtClean="0"/>
          </a:p>
          <a:p>
            <a:r>
              <a:rPr lang="en-US" altLang="ja-JP" dirty="0" smtClean="0"/>
              <a:t>1</a:t>
            </a:r>
            <a:r>
              <a:rPr lang="ja-JP" altLang="en-US" dirty="0" err="1" smtClean="0"/>
              <a:t>つの</a:t>
            </a:r>
            <a:r>
              <a:rPr lang="ja-JP" altLang="en-US" dirty="0" smtClean="0"/>
              <a:t>対象（クラスファイル，</a:t>
            </a:r>
            <a:r>
              <a:rPr lang="en-US" altLang="ja-JP" dirty="0" smtClean="0"/>
              <a:t>Jar</a:t>
            </a:r>
            <a:r>
              <a:rPr lang="ja-JP" altLang="en-US" dirty="0" smtClean="0"/>
              <a:t>ファイル，パッケージ）から同時に複数のバースマークが抽出できる．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バースマークは何種類でも同時に抽出できる．</a:t>
            </a:r>
            <a:endParaRPr lang="en-US" altLang="ja-JP" dirty="0" smtClean="0"/>
          </a:p>
          <a:p>
            <a:r>
              <a:rPr kumimoji="1" lang="ja-JP" altLang="en-US" dirty="0"/>
              <a:t>一つ</a:t>
            </a:r>
            <a:r>
              <a:rPr kumimoji="1" lang="ja-JP" altLang="en-US" dirty="0" smtClean="0"/>
              <a:t>のバースマークは複数の要素を持っている．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プログラムの特徴一つ一つがバースマークである．</a:t>
            </a:r>
            <a:endParaRPr kumimoji="1" lang="en-US" altLang="ja-JP" dirty="0" smtClean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4</a:t>
            </a:fld>
            <a:endParaRPr kumimoji="1" lang="ja-JP" altLang="en-US"/>
          </a:p>
        </p:txBody>
      </p:sp>
      <p:grpSp>
        <p:nvGrpSpPr>
          <p:cNvPr id="21" name="グループ化 20"/>
          <p:cNvGrpSpPr/>
          <p:nvPr/>
        </p:nvGrpSpPr>
        <p:grpSpPr>
          <a:xfrm>
            <a:off x="2665529" y="4218789"/>
            <a:ext cx="4883177" cy="2448272"/>
            <a:chOff x="496500" y="4293096"/>
            <a:chExt cx="4507548" cy="2448272"/>
          </a:xfrm>
        </p:grpSpPr>
        <p:sp>
          <p:nvSpPr>
            <p:cNvPr id="4" name="角丸四角形 3"/>
            <p:cNvSpPr/>
            <p:nvPr/>
          </p:nvSpPr>
          <p:spPr>
            <a:xfrm>
              <a:off x="496500" y="4293096"/>
              <a:ext cx="4507548" cy="2448272"/>
            </a:xfrm>
            <a:prstGeom prst="round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pPr algn="ctr"/>
              <a:r>
                <a:rPr kumimoji="1" lang="en-US" altLang="ja-JP" sz="1400" dirty="0" err="1" smtClean="0">
                  <a:latin typeface="Courier New" pitchFamily="49" charset="0"/>
                  <a:cs typeface="Courier New" pitchFamily="49" charset="0"/>
                </a:rPr>
                <a:t>BirthmarkSet</a:t>
              </a:r>
              <a:endParaRPr kumimoji="1" lang="ja-JP" altLang="en-US" sz="1400" dirty="0">
                <a:latin typeface="Courier New" pitchFamily="49" charset="0"/>
                <a:cs typeface="Courier New" pitchFamily="49" charset="0"/>
              </a:endParaRPr>
            </a:p>
          </p:txBody>
        </p:sp>
        <p:grpSp>
          <p:nvGrpSpPr>
            <p:cNvPr id="13" name="グループ化 12"/>
            <p:cNvGrpSpPr/>
            <p:nvPr/>
          </p:nvGrpSpPr>
          <p:grpSpPr>
            <a:xfrm>
              <a:off x="611560" y="4725144"/>
              <a:ext cx="1872208" cy="1872208"/>
              <a:chOff x="611560" y="4725144"/>
              <a:chExt cx="1872208" cy="1872208"/>
            </a:xfrm>
          </p:grpSpPr>
          <p:sp>
            <p:nvSpPr>
              <p:cNvPr id="7" name="角丸四角形 6"/>
              <p:cNvSpPr/>
              <p:nvPr/>
            </p:nvSpPr>
            <p:spPr>
              <a:xfrm>
                <a:off x="611560" y="4725144"/>
                <a:ext cx="1872208" cy="1872208"/>
              </a:xfrm>
              <a:prstGeom prst="roundRect">
                <a:avLst/>
              </a:prstGeom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t"/>
              <a:lstStyle/>
              <a:p>
                <a:pPr algn="ctr"/>
                <a:r>
                  <a:rPr kumimoji="1" lang="en-US" altLang="ja-JP" sz="1400" dirty="0" smtClean="0"/>
                  <a:t>Birthmark1</a:t>
                </a:r>
                <a:endParaRPr kumimoji="1" lang="ja-JP" altLang="en-US" sz="1400" dirty="0"/>
              </a:p>
            </p:txBody>
          </p:sp>
          <p:sp>
            <p:nvSpPr>
              <p:cNvPr id="8" name="角丸四角形 7"/>
              <p:cNvSpPr/>
              <p:nvPr/>
            </p:nvSpPr>
            <p:spPr>
              <a:xfrm>
                <a:off x="683568" y="5132040"/>
                <a:ext cx="1728192" cy="313184"/>
              </a:xfrm>
              <a:prstGeom prst="roundRect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 smtClean="0"/>
                  <a:t>:</a:t>
                </a:r>
                <a:r>
                  <a:rPr kumimoji="1" lang="en-US" altLang="ja-JP" sz="1400" dirty="0" err="1" smtClean="0"/>
                  <a:t>BirthmarkElement</a:t>
                </a:r>
                <a:endParaRPr kumimoji="1" lang="ja-JP" altLang="en-US" sz="1400" dirty="0"/>
              </a:p>
            </p:txBody>
          </p:sp>
          <p:sp>
            <p:nvSpPr>
              <p:cNvPr id="9" name="角丸四角形 8"/>
              <p:cNvSpPr/>
              <p:nvPr/>
            </p:nvSpPr>
            <p:spPr>
              <a:xfrm>
                <a:off x="683568" y="5492080"/>
                <a:ext cx="1728192" cy="313184"/>
              </a:xfrm>
              <a:prstGeom prst="roundRect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 smtClean="0"/>
                  <a:t>:</a:t>
                </a:r>
                <a:r>
                  <a:rPr kumimoji="1" lang="en-US" altLang="ja-JP" sz="1400" dirty="0" err="1" smtClean="0"/>
                  <a:t>BirthmarkElement</a:t>
                </a:r>
                <a:endParaRPr kumimoji="1" lang="ja-JP" altLang="en-US" sz="1400" dirty="0"/>
              </a:p>
            </p:txBody>
          </p:sp>
          <p:sp>
            <p:nvSpPr>
              <p:cNvPr id="10" name="角丸四角形 9"/>
              <p:cNvSpPr/>
              <p:nvPr/>
            </p:nvSpPr>
            <p:spPr>
              <a:xfrm>
                <a:off x="683568" y="5852120"/>
                <a:ext cx="1728192" cy="313184"/>
              </a:xfrm>
              <a:prstGeom prst="roundRect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 smtClean="0"/>
                  <a:t>:</a:t>
                </a:r>
                <a:r>
                  <a:rPr kumimoji="1" lang="en-US" altLang="ja-JP" sz="1400" dirty="0" err="1" smtClean="0"/>
                  <a:t>BirthmarkElement</a:t>
                </a:r>
                <a:endParaRPr kumimoji="1" lang="ja-JP" altLang="en-US" sz="1400" dirty="0"/>
              </a:p>
            </p:txBody>
          </p:sp>
          <p:sp>
            <p:nvSpPr>
              <p:cNvPr id="12" name="テキスト ボックス 11"/>
              <p:cNvSpPr txBox="1"/>
              <p:nvPr/>
            </p:nvSpPr>
            <p:spPr>
              <a:xfrm>
                <a:off x="1397623" y="6165304"/>
                <a:ext cx="276999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kumimoji="1" lang="ja-JP" altLang="en-US" dirty="0" smtClean="0"/>
                  <a:t>：</a:t>
                </a:r>
                <a:endParaRPr kumimoji="1" lang="ja-JP" altLang="en-US" dirty="0"/>
              </a:p>
            </p:txBody>
          </p:sp>
        </p:grpSp>
        <p:grpSp>
          <p:nvGrpSpPr>
            <p:cNvPr id="14" name="グループ化 13"/>
            <p:cNvGrpSpPr/>
            <p:nvPr/>
          </p:nvGrpSpPr>
          <p:grpSpPr>
            <a:xfrm>
              <a:off x="2551041" y="4725144"/>
              <a:ext cx="1872208" cy="1872208"/>
              <a:chOff x="611560" y="4725144"/>
              <a:chExt cx="1872208" cy="1872208"/>
            </a:xfrm>
          </p:grpSpPr>
          <p:sp>
            <p:nvSpPr>
              <p:cNvPr id="15" name="角丸四角形 14"/>
              <p:cNvSpPr/>
              <p:nvPr/>
            </p:nvSpPr>
            <p:spPr>
              <a:xfrm>
                <a:off x="611560" y="4725144"/>
                <a:ext cx="1872208" cy="1872208"/>
              </a:xfrm>
              <a:prstGeom prst="roundRect">
                <a:avLst/>
              </a:prstGeom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t"/>
              <a:lstStyle/>
              <a:p>
                <a:pPr algn="ctr"/>
                <a:r>
                  <a:rPr kumimoji="1" lang="en-US" altLang="ja-JP" sz="1400" dirty="0" smtClean="0"/>
                  <a:t>Birthmark2</a:t>
                </a:r>
                <a:endParaRPr kumimoji="1" lang="ja-JP" altLang="en-US" sz="1400" dirty="0"/>
              </a:p>
            </p:txBody>
          </p:sp>
          <p:sp>
            <p:nvSpPr>
              <p:cNvPr id="16" name="角丸四角形 15"/>
              <p:cNvSpPr/>
              <p:nvPr/>
            </p:nvSpPr>
            <p:spPr>
              <a:xfrm>
                <a:off x="683568" y="5132040"/>
                <a:ext cx="1728192" cy="313184"/>
              </a:xfrm>
              <a:prstGeom prst="roundRect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 smtClean="0"/>
                  <a:t>:</a:t>
                </a:r>
                <a:r>
                  <a:rPr kumimoji="1" lang="en-US" altLang="ja-JP" sz="1400" dirty="0" err="1" smtClean="0"/>
                  <a:t>BirthmarkElement</a:t>
                </a:r>
                <a:endParaRPr kumimoji="1" lang="ja-JP" altLang="en-US" sz="1400" dirty="0"/>
              </a:p>
            </p:txBody>
          </p:sp>
          <p:sp>
            <p:nvSpPr>
              <p:cNvPr id="17" name="角丸四角形 16"/>
              <p:cNvSpPr/>
              <p:nvPr/>
            </p:nvSpPr>
            <p:spPr>
              <a:xfrm>
                <a:off x="683568" y="5492080"/>
                <a:ext cx="1728192" cy="313184"/>
              </a:xfrm>
              <a:prstGeom prst="roundRect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 smtClean="0"/>
                  <a:t>:</a:t>
                </a:r>
                <a:r>
                  <a:rPr kumimoji="1" lang="en-US" altLang="ja-JP" sz="1400" dirty="0" err="1" smtClean="0"/>
                  <a:t>BirthmarkElement</a:t>
                </a:r>
                <a:endParaRPr kumimoji="1" lang="ja-JP" altLang="en-US" sz="1400" dirty="0"/>
              </a:p>
            </p:txBody>
          </p:sp>
          <p:sp>
            <p:nvSpPr>
              <p:cNvPr id="18" name="角丸四角形 17"/>
              <p:cNvSpPr/>
              <p:nvPr/>
            </p:nvSpPr>
            <p:spPr>
              <a:xfrm>
                <a:off x="683568" y="5852120"/>
                <a:ext cx="1728192" cy="313184"/>
              </a:xfrm>
              <a:prstGeom prst="roundRect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 smtClean="0"/>
                  <a:t>:</a:t>
                </a:r>
                <a:r>
                  <a:rPr kumimoji="1" lang="en-US" altLang="ja-JP" sz="1400" dirty="0" err="1" smtClean="0"/>
                  <a:t>BirthmarkElement</a:t>
                </a:r>
                <a:endParaRPr kumimoji="1" lang="ja-JP" altLang="en-US" sz="1400" dirty="0"/>
              </a:p>
            </p:txBody>
          </p:sp>
          <p:sp>
            <p:nvSpPr>
              <p:cNvPr id="19" name="テキスト ボックス 18"/>
              <p:cNvSpPr txBox="1"/>
              <p:nvPr/>
            </p:nvSpPr>
            <p:spPr>
              <a:xfrm>
                <a:off x="1397623" y="6165304"/>
                <a:ext cx="276999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kumimoji="1" lang="ja-JP" altLang="en-US" dirty="0" smtClean="0"/>
                  <a:t>：</a:t>
                </a:r>
                <a:endParaRPr kumimoji="1" lang="ja-JP" altLang="en-US" dirty="0"/>
              </a:p>
            </p:txBody>
          </p:sp>
        </p:grpSp>
        <p:sp>
          <p:nvSpPr>
            <p:cNvPr id="20" name="テキスト ボックス 19"/>
            <p:cNvSpPr txBox="1"/>
            <p:nvPr/>
          </p:nvSpPr>
          <p:spPr>
            <a:xfrm rot="5400000">
              <a:off x="4572000" y="5346771"/>
              <a:ext cx="300082" cy="34092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dirty="0" smtClean="0"/>
                <a:t>：</a:t>
              </a:r>
              <a:endParaRPr kumimoji="1"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9146402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新たなバースマークを定義する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2"/>
            <a:ext cx="8915400" cy="3052935"/>
          </a:xfrm>
        </p:spPr>
        <p:txBody>
          <a:bodyPr>
            <a:normAutofit fontScale="70000" lnSpcReduction="20000"/>
          </a:bodyPr>
          <a:lstStyle/>
          <a:p>
            <a:r>
              <a:rPr kumimoji="1" lang="ja-JP" altLang="en-US" dirty="0" smtClean="0"/>
              <a:t>決めなければいけないこと．</a:t>
            </a:r>
            <a:endParaRPr kumimoji="1" lang="en-US" altLang="ja-JP" dirty="0" smtClean="0"/>
          </a:p>
          <a:p>
            <a:pPr lvl="1"/>
            <a:r>
              <a:rPr lang="ja-JP" altLang="en-US" dirty="0"/>
              <a:t>バースマーク</a:t>
            </a:r>
            <a:r>
              <a:rPr lang="ja-JP" altLang="en-US" dirty="0" smtClean="0"/>
              <a:t>の名前．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抽出方法．</a:t>
            </a:r>
            <a:endParaRPr lang="en-US" altLang="ja-JP" dirty="0" smtClean="0"/>
          </a:p>
          <a:p>
            <a:pPr lvl="2"/>
            <a:r>
              <a:rPr lang="ja-JP" altLang="en-US" dirty="0" smtClean="0"/>
              <a:t>何を抽出するのか．</a:t>
            </a:r>
            <a:endParaRPr lang="en-US" altLang="ja-JP" dirty="0" smtClean="0"/>
          </a:p>
          <a:p>
            <a:pPr lvl="2"/>
            <a:r>
              <a:rPr kumimoji="1" lang="ja-JP" altLang="en-US" dirty="0"/>
              <a:t>どのよう</a:t>
            </a:r>
            <a:r>
              <a:rPr kumimoji="1" lang="ja-JP" altLang="en-US" dirty="0" smtClean="0"/>
              <a:t>に抽出するのか．</a:t>
            </a:r>
            <a:endParaRPr kumimoji="1" lang="en-US" altLang="ja-JP" dirty="0" smtClean="0"/>
          </a:p>
          <a:p>
            <a:pPr lvl="1"/>
            <a:r>
              <a:rPr lang="ja-JP" altLang="en-US" dirty="0"/>
              <a:t>どのよう</a:t>
            </a:r>
            <a:r>
              <a:rPr lang="ja-JP" altLang="en-US" dirty="0" smtClean="0"/>
              <a:t>に比較するか．</a:t>
            </a:r>
            <a:endParaRPr lang="en-US" altLang="ja-JP" dirty="0" smtClean="0"/>
          </a:p>
          <a:p>
            <a:pPr lvl="2"/>
            <a:r>
              <a:rPr kumimoji="1" lang="ja-JP" altLang="en-US" dirty="0"/>
              <a:t>どのよう</a:t>
            </a:r>
            <a:r>
              <a:rPr kumimoji="1" lang="ja-JP" altLang="en-US" dirty="0" smtClean="0"/>
              <a:t>に比較するのか．</a:t>
            </a:r>
            <a:endParaRPr kumimoji="1" lang="en-US" altLang="ja-JP" dirty="0" smtClean="0"/>
          </a:p>
          <a:p>
            <a:r>
              <a:rPr lang="en-US" altLang="ja-JP" dirty="0" err="1"/>
              <a:t>BirthmarkService</a:t>
            </a:r>
            <a:r>
              <a:rPr lang="ja-JP" altLang="en-US" dirty="0"/>
              <a:t>インターフェースを実装する</a:t>
            </a:r>
            <a:r>
              <a:rPr lang="ja-JP" altLang="en-US" dirty="0" smtClean="0"/>
              <a:t>．</a:t>
            </a:r>
            <a:endParaRPr lang="en-US" altLang="ja-JP" dirty="0" smtClean="0"/>
          </a:p>
          <a:p>
            <a:pPr lvl="1"/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jp.sourceforge.stigmata.birthmark.spi</a:t>
            </a:r>
            <a:r>
              <a:rPr lang="ja-JP" altLang="en-US" dirty="0" smtClean="0"/>
              <a:t>パッケージに属する．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5</a:t>
            </a:fld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10662" y="4509121"/>
            <a:ext cx="5985934" cy="206210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en-US" altLang="ja-JP" sz="1600" dirty="0" smtClean="0">
                <a:latin typeface="Courier New" pitchFamily="49" charset="0"/>
                <a:cs typeface="Courier New" pitchFamily="49" charset="0"/>
              </a:rPr>
              <a:t>public interface </a:t>
            </a:r>
            <a:r>
              <a:rPr kumimoji="1" lang="en-US" altLang="ja-JP" sz="1600" dirty="0" err="1" smtClean="0">
                <a:latin typeface="Courier New" pitchFamily="49" charset="0"/>
                <a:cs typeface="Courier New" pitchFamily="49" charset="0"/>
              </a:rPr>
              <a:t>BirthmarkService</a:t>
            </a:r>
            <a:r>
              <a:rPr kumimoji="1" lang="en-US" altLang="ja-JP" sz="16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public String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getType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public String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getDescription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public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BirthmarkExtractor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getExtractor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public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BirthmarkComparator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getComparator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public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boolean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isExperimental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public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boolean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isUserDefined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}</a:t>
            </a:r>
            <a:endParaRPr kumimoji="1" lang="ja-JP" altLang="en-US" sz="16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9388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sz="4000" dirty="0" err="1" smtClean="0"/>
              <a:t>BirthmarkService</a:t>
            </a:r>
            <a:r>
              <a:rPr kumimoji="1" lang="en-US" altLang="ja-JP" sz="4000" dirty="0" smtClean="0"/>
              <a:t/>
            </a:r>
            <a:br>
              <a:rPr kumimoji="1" lang="en-US" altLang="ja-JP" sz="4000" dirty="0" smtClean="0"/>
            </a:br>
            <a:r>
              <a:rPr kumimoji="1" lang="ja-JP" altLang="en-US" sz="4000" dirty="0" smtClean="0"/>
              <a:t>インターフェースの役割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3"/>
            <a:ext cx="8915400" cy="1324742"/>
          </a:xfrm>
        </p:spPr>
        <p:txBody>
          <a:bodyPr>
            <a:normAutofit/>
          </a:bodyPr>
          <a:lstStyle/>
          <a:p>
            <a:r>
              <a:rPr kumimoji="1" lang="ja-JP" altLang="en-US" dirty="0" smtClean="0"/>
              <a:t>一つの</a:t>
            </a:r>
            <a:r>
              <a:rPr kumimoji="1" lang="en-US" altLang="ja-JP" dirty="0" smtClean="0"/>
              <a:t>Birthmark</a:t>
            </a:r>
            <a:r>
              <a:rPr lang="ja-JP" altLang="en-US" dirty="0" smtClean="0"/>
              <a:t>にまつわる様々な情報を一元的にまとめる</a:t>
            </a:r>
            <a:r>
              <a:rPr lang="ja-JP" altLang="en-US" dirty="0" smtClean="0"/>
              <a:t>．</a:t>
            </a:r>
            <a:endParaRPr lang="en-US" altLang="ja-JP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6</a:t>
            </a:fld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888209" y="2852936"/>
            <a:ext cx="5985934" cy="353943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en-US" altLang="ja-JP" sz="1600" dirty="0" smtClean="0">
                <a:latin typeface="Courier New" pitchFamily="49" charset="0"/>
                <a:cs typeface="Courier New" pitchFamily="49" charset="0"/>
              </a:rPr>
              <a:t>public interface </a:t>
            </a:r>
            <a:r>
              <a:rPr kumimoji="1" lang="en-US" altLang="ja-JP" sz="1600" dirty="0" err="1" smtClean="0">
                <a:latin typeface="Courier New" pitchFamily="49" charset="0"/>
                <a:cs typeface="Courier New" pitchFamily="49" charset="0"/>
              </a:rPr>
              <a:t>BirthmarkService</a:t>
            </a:r>
            <a:r>
              <a:rPr kumimoji="1" lang="en-US" altLang="ja-JP" sz="16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/** Birthmark</a:t>
            </a:r>
            <a:r>
              <a:rPr lang="ja-JP" alt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の名前を返す． 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*/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public String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getType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/** </a:t>
            </a:r>
            <a:r>
              <a:rPr lang="ja-JP" alt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このサービスが表す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Birthmark</a:t>
            </a:r>
            <a:r>
              <a:rPr lang="ja-JP" alt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の説明を返す． 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*/</a:t>
            </a:r>
          </a:p>
          <a:p>
            <a:r>
              <a:rPr lang="en-US" altLang="ja-JP" sz="16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public String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getDescription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/** Birthmark</a:t>
            </a:r>
            <a:r>
              <a:rPr lang="ja-JP" alt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抽出器を返す． 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*/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BirthmarkExtractor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getExtractor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/** Birthmark</a:t>
            </a:r>
            <a:r>
              <a:rPr lang="ja-JP" alt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比較器を返す．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*/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BirthmarkComparator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getComparator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/** </a:t>
            </a:r>
            <a:r>
              <a:rPr lang="ja-JP" alt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実験的な実装であれば，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ja-JP" alt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を返す．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*/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boolean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isExperimental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/** </a:t>
            </a:r>
            <a:r>
              <a:rPr lang="ja-JP" alt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ユーザが独自に定義したものであれば，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ja-JP" altLang="en-US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を返す．</a:t>
            </a:r>
            <a:r>
              <a:rPr lang="en-US" altLang="ja-JP" sz="16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*/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boolean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600" dirty="0" err="1" smtClean="0">
                <a:latin typeface="Courier New" pitchFamily="49" charset="0"/>
                <a:cs typeface="Courier New" pitchFamily="49" charset="0"/>
              </a:rPr>
              <a:t>isUserDefined</a:t>
            </a:r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r>
              <a:rPr lang="en-US" altLang="ja-JP" sz="1600" dirty="0" smtClean="0">
                <a:latin typeface="Courier New" pitchFamily="49" charset="0"/>
                <a:cs typeface="Courier New" pitchFamily="49" charset="0"/>
              </a:rPr>
              <a:t>}</a:t>
            </a:r>
            <a:endParaRPr kumimoji="1" lang="ja-JP" altLang="en-US" sz="16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0042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z="2400" dirty="0" smtClean="0"/>
              <a:t>バースマークの実装例 </a:t>
            </a:r>
            <a:r>
              <a:rPr kumimoji="1" lang="en-US" altLang="ja-JP" sz="2400" dirty="0" smtClean="0"/>
              <a:t>(1/5)</a:t>
            </a:r>
            <a:r>
              <a:rPr kumimoji="1" lang="en-US" altLang="ja-JP" sz="4000" dirty="0" smtClean="0"/>
              <a:t/>
            </a:r>
            <a:br>
              <a:rPr kumimoji="1" lang="en-US" altLang="ja-JP" sz="4000" dirty="0" smtClean="0"/>
            </a:br>
            <a:r>
              <a:rPr kumimoji="1" lang="ja-JP" altLang="en-US" sz="4000" dirty="0" smtClean="0"/>
              <a:t>使用</a:t>
            </a:r>
            <a:r>
              <a:rPr kumimoji="1" lang="ja-JP" altLang="en-US" sz="4000" dirty="0" smtClean="0"/>
              <a:t>クラスバースマーク</a:t>
            </a:r>
            <a:r>
              <a:rPr kumimoji="1" lang="ja-JP" altLang="en-US" sz="4000" dirty="0" smtClean="0"/>
              <a:t>を定義</a:t>
            </a:r>
            <a:r>
              <a:rPr kumimoji="1" lang="ja-JP" altLang="en-US" sz="4000" dirty="0" smtClean="0"/>
              <a:t>する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そのクラスが依存するクラスを</a:t>
            </a:r>
            <a:r>
              <a:rPr lang="ja-JP" altLang="en-US" dirty="0"/>
              <a:t>列挙</a:t>
            </a:r>
            <a:r>
              <a:rPr lang="ja-JP" altLang="en-US" dirty="0" smtClean="0"/>
              <a:t>するバースマーク．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どんなクラスが使われているかを表したバースマーク．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バースマークの例</a:t>
            </a:r>
            <a:endParaRPr lang="en-US" altLang="ja-JP" dirty="0" smtClean="0"/>
          </a:p>
          <a:p>
            <a:pPr lvl="2"/>
            <a:r>
              <a:rPr lang="en-US" altLang="ja-JP" dirty="0" smtClean="0">
                <a:latin typeface="Courier New" pitchFamily="49" charset="0"/>
                <a:cs typeface="Courier New" pitchFamily="49" charset="0"/>
              </a:rPr>
              <a:t>{ </a:t>
            </a:r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java.lang.Object</a:t>
            </a:r>
            <a:r>
              <a:rPr lang="en-US" altLang="ja-JP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java.lang.String</a:t>
            </a:r>
            <a:r>
              <a:rPr lang="en-US" altLang="ja-JP" dirty="0" smtClean="0">
                <a:latin typeface="Courier New" pitchFamily="49" charset="0"/>
                <a:cs typeface="Courier New" pitchFamily="49" charset="0"/>
              </a:rPr>
              <a:t>, …, }</a:t>
            </a:r>
            <a:endParaRPr kumimoji="1" lang="en-US" altLang="ja-JP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r>
              <a:rPr lang="ja-JP" altLang="en-US" dirty="0"/>
              <a:t>比較</a:t>
            </a:r>
            <a:r>
              <a:rPr lang="ja-JP" altLang="en-US" dirty="0" smtClean="0"/>
              <a:t>方法</a:t>
            </a:r>
            <a:endParaRPr lang="en-US" altLang="ja-JP" dirty="0" smtClean="0"/>
          </a:p>
          <a:p>
            <a:pPr lvl="2"/>
            <a:r>
              <a:rPr kumimoji="1" lang="ja-JP" altLang="en-US" dirty="0" smtClean="0"/>
              <a:t>編集距離：ある列を別の列にするために必要な操作（追加，削除，変更）の回数．</a:t>
            </a:r>
            <a:endParaRPr kumimoji="1" lang="en-US" altLang="ja-JP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5985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50489" y="274638"/>
            <a:ext cx="9283031" cy="1143000"/>
          </a:xfrm>
        </p:spPr>
        <p:txBody>
          <a:bodyPr/>
          <a:lstStyle/>
          <a:p>
            <a:r>
              <a:rPr kumimoji="1" lang="ja-JP" altLang="en-US" sz="2400" dirty="0" smtClean="0">
                <a:latin typeface="Courier New" pitchFamily="49" charset="0"/>
                <a:cs typeface="Courier New" pitchFamily="49" charset="0"/>
              </a:rPr>
              <a:t>バースマーク</a:t>
            </a:r>
            <a:r>
              <a:rPr kumimoji="1" lang="ja-JP" altLang="en-US" sz="2400" dirty="0" smtClean="0">
                <a:latin typeface="+mn-ea"/>
                <a:ea typeface="+mn-ea"/>
                <a:cs typeface="Courier New" pitchFamily="49" charset="0"/>
              </a:rPr>
              <a:t>の</a:t>
            </a:r>
            <a:r>
              <a:rPr kumimoji="1" lang="ja-JP" altLang="en-US" sz="2400" dirty="0" smtClean="0">
                <a:ea typeface="+mn-ea"/>
                <a:cs typeface="Courier New" pitchFamily="49" charset="0"/>
              </a:rPr>
              <a:t>実装例 </a:t>
            </a:r>
            <a:r>
              <a:rPr kumimoji="1" lang="en-US" altLang="ja-JP" sz="2400" dirty="0" smtClean="0">
                <a:ea typeface="+mn-ea"/>
                <a:cs typeface="Courier New" pitchFamily="49" charset="0"/>
              </a:rPr>
              <a:t>(2/5)</a:t>
            </a:r>
            <a:r>
              <a:rPr kumimoji="1" lang="en-US" altLang="ja-JP" sz="2400" dirty="0" smtClean="0">
                <a:latin typeface="Courier New" pitchFamily="49" charset="0"/>
                <a:cs typeface="Courier New" pitchFamily="49" charset="0"/>
              </a:rPr>
              <a:t/>
            </a:r>
            <a:br>
              <a:rPr kumimoji="1" lang="en-US" altLang="ja-JP" sz="2400" dirty="0" smtClean="0">
                <a:latin typeface="Courier New" pitchFamily="49" charset="0"/>
                <a:cs typeface="Courier New" pitchFamily="49" charset="0"/>
              </a:rPr>
            </a:br>
            <a:r>
              <a:rPr kumimoji="1" lang="en-US" altLang="ja-JP" sz="4000" dirty="0" err="1" smtClean="0">
                <a:latin typeface="Courier New" pitchFamily="49" charset="0"/>
                <a:cs typeface="Courier New" pitchFamily="49" charset="0"/>
              </a:rPr>
              <a:t>UsedClassesBirthmarkService</a:t>
            </a:r>
            <a:endParaRPr kumimoji="1" lang="ja-JP" altLang="en-US" sz="4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8</a:t>
            </a:fld>
            <a:endParaRPr kumimoji="1" lang="ja-JP" altLang="en-US"/>
          </a:p>
        </p:txBody>
      </p:sp>
      <p:sp>
        <p:nvSpPr>
          <p:cNvPr id="6" name="正方形/長方形 5"/>
          <p:cNvSpPr/>
          <p:nvPr/>
        </p:nvSpPr>
        <p:spPr>
          <a:xfrm>
            <a:off x="595356" y="2132857"/>
            <a:ext cx="8892988" cy="375487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public class </a:t>
            </a:r>
            <a:r>
              <a:rPr lang="en-US" altLang="ja-JP" sz="1400" dirty="0" err="1" smtClean="0">
                <a:latin typeface="Courier New" pitchFamily="49" charset="0"/>
                <a:cs typeface="Courier New" pitchFamily="49" charset="0"/>
              </a:rPr>
              <a:t>UsedClassesBirthmarkService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implements </a:t>
            </a:r>
            <a:r>
              <a:rPr lang="en-US" altLang="ja-JP" sz="1400" dirty="0" err="1" smtClean="0">
                <a:latin typeface="Courier New" pitchFamily="49" charset="0"/>
                <a:cs typeface="Courier New" pitchFamily="49" charset="0"/>
              </a:rPr>
              <a:t>BirthmarkService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{</a:t>
            </a:r>
          </a:p>
          <a:p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 public String </a:t>
            </a:r>
            <a:r>
              <a:rPr lang="en-US" altLang="ja-JP" sz="1400" dirty="0" err="1" smtClean="0">
                <a:latin typeface="Courier New" pitchFamily="49" charset="0"/>
                <a:cs typeface="Courier New" pitchFamily="49" charset="0"/>
              </a:rPr>
              <a:t>getType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(){        return "</a:t>
            </a:r>
            <a:r>
              <a:rPr lang="en-US" altLang="ja-JP" sz="1400" dirty="0" err="1" smtClean="0">
                <a:latin typeface="Courier New" pitchFamily="49" charset="0"/>
                <a:cs typeface="Courier New" pitchFamily="49" charset="0"/>
              </a:rPr>
              <a:t>uc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";</a:t>
            </a:r>
            <a:r>
              <a:rPr lang="ja-JP" altLang="en-US" sz="1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 public String </a:t>
            </a:r>
            <a:r>
              <a:rPr lang="en-US" altLang="ja-JP" sz="1400" dirty="0" err="1" smtClean="0">
                <a:latin typeface="Courier New" pitchFamily="49" charset="0"/>
                <a:cs typeface="Courier New" pitchFamily="49" charset="0"/>
              </a:rPr>
              <a:t>getDescription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(){ return "</a:t>
            </a:r>
            <a:r>
              <a:rPr lang="ja-JP" altLang="en-US" sz="1400" dirty="0" smtClean="0">
                <a:latin typeface="Courier New" pitchFamily="49" charset="0"/>
                <a:cs typeface="Courier New" pitchFamily="49" charset="0"/>
              </a:rPr>
              <a:t>使用クラスバースマーク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";</a:t>
            </a:r>
            <a:r>
              <a:rPr lang="ja-JP" altLang="en-US" sz="14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endParaRPr lang="en-US" altLang="ja-JP" sz="14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altLang="ja-JP" sz="1400" dirty="0" err="1">
                <a:latin typeface="Courier New" pitchFamily="49" charset="0"/>
                <a:cs typeface="Courier New" pitchFamily="49" charset="0"/>
              </a:rPr>
              <a:t>boolean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err="1">
                <a:latin typeface="Courier New" pitchFamily="49" charset="0"/>
                <a:cs typeface="Courier New" pitchFamily="49" charset="0"/>
              </a:rPr>
              <a:t>isExperimental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(){ return false;</a:t>
            </a:r>
            <a:r>
              <a:rPr lang="ja-JP" altLang="en-US" sz="14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}</a:t>
            </a:r>
          </a:p>
          <a:p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altLang="ja-JP" sz="1400" dirty="0" err="1">
                <a:latin typeface="Courier New" pitchFamily="49" charset="0"/>
                <a:cs typeface="Courier New" pitchFamily="49" charset="0"/>
              </a:rPr>
              <a:t>boolean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err="1">
                <a:latin typeface="Courier New" pitchFamily="49" charset="0"/>
                <a:cs typeface="Courier New" pitchFamily="49" charset="0"/>
              </a:rPr>
              <a:t>isUserDefined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(){  return false;</a:t>
            </a:r>
            <a:r>
              <a:rPr lang="ja-JP" altLang="en-US" sz="14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endParaRPr lang="en-US" altLang="ja-JP" sz="14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altLang="ja-JP" sz="1400" b="1" dirty="0" err="1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</a:rPr>
              <a:t>BirthmarkPreprocessor</a:t>
            </a:r>
            <a:r>
              <a:rPr lang="en-US" altLang="ja-JP" sz="1400" dirty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err="1">
                <a:latin typeface="Courier New" pitchFamily="49" charset="0"/>
                <a:cs typeface="Courier New" pitchFamily="49" charset="0"/>
              </a:rPr>
              <a:t>getPreprocessor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(){</a:t>
            </a:r>
          </a:p>
          <a:p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return 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null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altLang="ja-JP" sz="14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altLang="ja-JP" sz="1400" b="1" dirty="0" err="1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</a:rPr>
              <a:t>BirthmarkExtractor</a:t>
            </a:r>
            <a:r>
              <a:rPr lang="en-US" altLang="ja-JP" sz="1400" dirty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err="1">
                <a:latin typeface="Courier New" pitchFamily="49" charset="0"/>
                <a:cs typeface="Courier New" pitchFamily="49" charset="0"/>
              </a:rPr>
              <a:t>getExtractor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(){</a:t>
            </a:r>
          </a:p>
          <a:p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return new </a:t>
            </a:r>
            <a:r>
              <a:rPr lang="en-US" altLang="ja-JP" sz="1400" dirty="0" err="1">
                <a:latin typeface="Courier New" pitchFamily="49" charset="0"/>
                <a:cs typeface="Courier New" pitchFamily="49" charset="0"/>
              </a:rPr>
              <a:t>UsedClassesBirthmarkExtractor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(this);</a:t>
            </a:r>
          </a:p>
          <a:p>
            <a:r>
              <a:rPr lang="ja-JP" altLang="en-US" sz="14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altLang="ja-JP" sz="1400" dirty="0">
              <a:latin typeface="Courier New" pitchFamily="49" charset="0"/>
              <a:cs typeface="Courier New" pitchFamily="49" charset="0"/>
            </a:endParaRPr>
          </a:p>
          <a:p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altLang="ja-JP" sz="1400" b="1" dirty="0" err="1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</a:rPr>
              <a:t>BirthmarkComparator</a:t>
            </a:r>
            <a:r>
              <a:rPr lang="en-US" altLang="ja-JP" sz="1400" dirty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altLang="ja-JP" sz="1400" dirty="0" err="1">
                <a:latin typeface="Courier New" pitchFamily="49" charset="0"/>
                <a:cs typeface="Courier New" pitchFamily="49" charset="0"/>
              </a:rPr>
              <a:t>getComparator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(){</a:t>
            </a:r>
          </a:p>
          <a:p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return new </a:t>
            </a:r>
            <a:r>
              <a:rPr lang="en-US" altLang="ja-JP" sz="1400" dirty="0" err="1">
                <a:latin typeface="Courier New" pitchFamily="49" charset="0"/>
                <a:cs typeface="Courier New" pitchFamily="49" charset="0"/>
              </a:rPr>
              <a:t>EditDistanceBirthmarkComparator</a:t>
            </a:r>
            <a:r>
              <a:rPr lang="en-US" altLang="ja-JP" sz="1400" dirty="0">
                <a:latin typeface="Courier New" pitchFamily="49" charset="0"/>
                <a:cs typeface="Courier New" pitchFamily="49" charset="0"/>
              </a:rPr>
              <a:t>(this);</a:t>
            </a:r>
          </a:p>
          <a:p>
            <a:r>
              <a:rPr lang="ja-JP" altLang="en-US" sz="1400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r>
              <a:rPr lang="en-US" altLang="ja-JP" sz="14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ja-JP" altLang="en-US" sz="14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989330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z="2400" dirty="0" smtClean="0"/>
              <a:t>バースマークの実装例 </a:t>
            </a:r>
            <a:r>
              <a:rPr kumimoji="1" lang="en-US" altLang="ja-JP" sz="2400" dirty="0" smtClean="0"/>
              <a:t>(3/5)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en-US" altLang="ja-JP" dirty="0" err="1" smtClean="0"/>
              <a:t>BirthmarkExtractor</a:t>
            </a:r>
            <a:r>
              <a:rPr kumimoji="1" lang="ja-JP" altLang="en-US" dirty="0" smtClean="0"/>
              <a:t>の定義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バースマーク抽出器を定義する．</a:t>
            </a:r>
            <a:endParaRPr kumimoji="1" lang="en-US" altLang="ja-JP" dirty="0" smtClean="0"/>
          </a:p>
          <a:p>
            <a:pPr lvl="1"/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AbstractBirthmarkExtractor</a:t>
            </a:r>
            <a:r>
              <a:rPr lang="ja-JP" altLang="en-US" dirty="0" smtClean="0"/>
              <a:t>（</a:t>
            </a:r>
            <a:r>
              <a:rPr lang="en-US" altLang="ja-JP" dirty="0" err="1" smtClean="0">
                <a:latin typeface="Courier New" pitchFamily="49" charset="0"/>
                <a:cs typeface="Courier New" pitchFamily="49" charset="0"/>
              </a:rPr>
              <a:t>jp.sourceforge.stigmata.birthmarks</a:t>
            </a:r>
            <a:r>
              <a:rPr lang="ja-JP" altLang="en-US" dirty="0" smtClean="0"/>
              <a:t>）を拡張する．</a:t>
            </a:r>
            <a:endParaRPr lang="en-US" altLang="ja-JP" dirty="0" smtClean="0"/>
          </a:p>
          <a:p>
            <a:pPr lvl="1"/>
            <a:r>
              <a:rPr kumimoji="1" lang="en-US" altLang="ja-JP" dirty="0" smtClean="0"/>
              <a:t>ASM</a:t>
            </a:r>
            <a:r>
              <a:rPr kumimoji="1" lang="ja-JP" altLang="en-US" dirty="0" smtClean="0"/>
              <a:t>（バイトコード編集ライブラリ）を使って情報を抽出する場合は</a:t>
            </a:r>
            <a:r>
              <a:rPr kumimoji="1" lang="en-US" altLang="ja-JP" dirty="0" err="1" smtClean="0">
                <a:latin typeface="Courier New" pitchFamily="49" charset="0"/>
                <a:cs typeface="Courier New" pitchFamily="49" charset="0"/>
              </a:rPr>
              <a:t>ASMBirthmarkExtractor</a:t>
            </a:r>
            <a:r>
              <a:rPr kumimoji="1" lang="ja-JP" altLang="en-US" dirty="0" smtClean="0"/>
              <a:t>を使い，</a:t>
            </a:r>
            <a:r>
              <a:rPr kumimoji="1" lang="en-US" altLang="ja-JP" dirty="0" err="1" smtClean="0">
                <a:latin typeface="Courier New" pitchFamily="49" charset="0"/>
                <a:cs typeface="Courier New" pitchFamily="49" charset="0"/>
              </a:rPr>
              <a:t>BirthmarkExtractVisitor</a:t>
            </a:r>
            <a:r>
              <a:rPr kumimoji="1" lang="ja-JP" altLang="en-US" dirty="0" smtClean="0"/>
              <a:t>を作成する．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2011/5/16-20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31415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sign006-simple green-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design006-simple green-</Template>
  <TotalTime>268</TotalTime>
  <Words>992</Words>
  <Application>Microsoft Office PowerPoint</Application>
  <PresentationFormat>A4 210 x 297 mm</PresentationFormat>
  <Paragraphs>193</Paragraphs>
  <Slides>14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14</vt:i4>
      </vt:variant>
    </vt:vector>
  </HeadingPairs>
  <TitlesOfParts>
    <vt:vector size="15" baseType="lpstr">
      <vt:lpstr>design006-simple green-</vt:lpstr>
      <vt:lpstr>Stigmata 3.0.0-SNAPSHOT 拡張方法</vt:lpstr>
      <vt:lpstr>Stigmataとは</vt:lpstr>
      <vt:lpstr>拡張ポイント</vt:lpstr>
      <vt:lpstr>バースマークの構造</vt:lpstr>
      <vt:lpstr>新たなバースマークを定義する</vt:lpstr>
      <vt:lpstr>BirthmarkService インターフェースの役割</vt:lpstr>
      <vt:lpstr>バースマークの実装例 (1/5) 使用クラスバースマークを定義する</vt:lpstr>
      <vt:lpstr>バースマークの実装例 (2/5) UsedClassesBirthmarkService</vt:lpstr>
      <vt:lpstr>バースマークの実装例 (3/5) BirthmarkExtractorの定義</vt:lpstr>
      <vt:lpstr>バースマークの実装例 (4/5) BirthmarkComparatorの定義</vt:lpstr>
      <vt:lpstr>バースマークの実装例 (5/5) サービスデスクリプタの作成</vt:lpstr>
      <vt:lpstr>ASMBirthmarkExtractorの拡張</vt:lpstr>
      <vt:lpstr>Stigmata-3.0.0-SNAPSHOT 取得方法</vt:lpstr>
      <vt:lpstr>Stigmata-3.0.0-SNAPSHOT ソースコード取得方法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Stigmata拡張方法</dc:title>
  <dc:creator>tamada</dc:creator>
  <cp:lastModifiedBy>tamada</cp:lastModifiedBy>
  <cp:revision>49</cp:revision>
  <dcterms:created xsi:type="dcterms:W3CDTF">2011-04-13T06:20:18Z</dcterms:created>
  <dcterms:modified xsi:type="dcterms:W3CDTF">2011-05-06T10:24:49Z</dcterms:modified>
</cp:coreProperties>
</file>

<file path=docProps/thumbnail.jpeg>
</file>